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56" r:id="rId2"/>
    <p:sldId id="257" r:id="rId3"/>
    <p:sldId id="277" r:id="rId4"/>
    <p:sldId id="278" r:id="rId5"/>
    <p:sldId id="279" r:id="rId6"/>
    <p:sldId id="280" r:id="rId7"/>
    <p:sldId id="281" r:id="rId8"/>
    <p:sldId id="258" r:id="rId9"/>
    <p:sldId id="259" r:id="rId10"/>
    <p:sldId id="260" r:id="rId11"/>
    <p:sldId id="261" r:id="rId12"/>
    <p:sldId id="282" r:id="rId13"/>
    <p:sldId id="283" r:id="rId14"/>
    <p:sldId id="284" r:id="rId15"/>
    <p:sldId id="285" r:id="rId16"/>
    <p:sldId id="286" r:id="rId17"/>
    <p:sldId id="287" r:id="rId18"/>
    <p:sldId id="288" r:id="rId19"/>
    <p:sldId id="289" r:id="rId20"/>
    <p:sldId id="264" r:id="rId21"/>
    <p:sldId id="272" r:id="rId22"/>
    <p:sldId id="273" r:id="rId23"/>
    <p:sldId id="274" r:id="rId24"/>
    <p:sldId id="275" r:id="rId25"/>
    <p:sldId id="266" r:id="rId26"/>
    <p:sldId id="267" r:id="rId27"/>
    <p:sldId id="268" r:id="rId28"/>
    <p:sldId id="276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F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6" autoAdjust="0"/>
    <p:restoredTop sz="94660"/>
  </p:normalViewPr>
  <p:slideViewPr>
    <p:cSldViewPr snapToGrid="0">
      <p:cViewPr varScale="1">
        <p:scale>
          <a:sx n="91" d="100"/>
          <a:sy n="91" d="100"/>
        </p:scale>
        <p:origin x="796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3T03:13:12.865"/>
    </inkml:context>
    <inkml:brush xml:id="br0">
      <inkml:brushProperty name="width" value="0.05" units="cm"/>
      <inkml:brushProperty name="height" value="0.05" units="cm"/>
      <inkml:brushProperty name="color" value="#FF0000"/>
    </inkml:brush>
  </inkml:definitions>
  <inkml:trace contextRef="#ctx0" brushRef="#br0">102 0 24575,'1'0'0,"0"1"0,0-1 0,-1 0 0,1 1 0,0-1 0,0 1 0,0-1 0,-1 1 0,1-1 0,0 1 0,0 0 0,-1-1 0,1 1 0,-1 0 0,1 0 0,0-1 0,-1 1 0,1 0 0,-1 0 0,1 1 0,8 20 0,-8-20 0,45 99 0,-32-71 0,-8-16 0,-1 1 0,6 31 0,-8-31 0,2 16 0,-2-1 0,-1 1 0,-4 55 0,0-18 0,3-49 0,-2 0 0,0 0 0,-1 0 0,-1 0 0,0 0 0,-2 0 0,0-1 0,-1 0 0,-1 0 0,-11 20 0,9-21 0,-1 0 0,-22 26 0,26-35 0,-1-1 0,0-1 0,0 0 0,-1 0 0,0 0 0,0-1 0,-13 7 0,-10 8-1365,18-10-5461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A79ACE-D76B-4422-99BF-0111AE064588}" type="datetimeFigureOut">
              <a:rPr lang="en-US" smtClean="0"/>
              <a:t>4/20/2024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BBF315-5E9B-4CD9-BF17-D14ADAC5F3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4903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BBF315-5E9B-4CD9-BF17-D14ADAC5F3D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6606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292B8-4A5C-1705-E499-2B15771688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E3DE57-ABB8-34F4-4B0A-305DB1A094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725637-0DFB-83E3-93C4-1E37D434B4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95B0A-2F42-40E4-A2F0-9D7993A90819}" type="datetimeFigureOut">
              <a:rPr lang="en-US" smtClean="0"/>
              <a:t>4/20/2024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C23E8D-3AC1-D92B-1A57-911E728C33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E2C2EA-C9FA-29E4-BD8E-11AF27281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3641C0-741D-4A39-B250-17CD5BCBEA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9743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4C9205-F8B3-211D-06A1-019234207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63AA166-8815-9AE6-6FAB-920B0BEB22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68A2B9-FCBA-68A5-F7BD-46D5CB111A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95B0A-2F42-40E4-A2F0-9D7993A90819}" type="datetimeFigureOut">
              <a:rPr lang="en-US" smtClean="0"/>
              <a:t>4/20/2024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B1A275-CEF1-7E98-47A3-DA6111B21E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3112A8-F583-17A1-D398-8345FAA55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3641C0-741D-4A39-B250-17CD5BCBEA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5034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788A96D-6FF9-B5C7-829B-D039B7828F4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8B0515-EFDA-B413-54C7-3098DF92FB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F68684-BF11-7D24-85C1-3EC8B4C988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95B0A-2F42-40E4-A2F0-9D7993A90819}" type="datetimeFigureOut">
              <a:rPr lang="en-US" smtClean="0"/>
              <a:t>4/20/2024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0258A0-7DCE-D5D1-C6A9-26CF85F732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EED3A6-86D7-6BC9-18EC-C6697A7A6B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3641C0-741D-4A39-B250-17CD5BCBEA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2699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7CEFB-B249-00A2-539B-47DD278715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09B981-79C9-96D5-4B9E-FDD1B10B38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4BD207-DD3B-B84B-DB96-E70951587B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95B0A-2F42-40E4-A2F0-9D7993A90819}" type="datetimeFigureOut">
              <a:rPr lang="en-US" smtClean="0"/>
              <a:t>4/20/2024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71F927-8572-B968-3B17-B1E41CB2B7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7B8AC3-7444-93CF-16BE-9BBA17305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3641C0-741D-4A39-B250-17CD5BCBEA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9104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770DAA-1599-CA93-5E22-CC642FB58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FFA8B2-C9E9-580E-DF7C-F7C3AE9EE4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ADF635-A873-5B24-B034-6F8C0BEBE8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95B0A-2F42-40E4-A2F0-9D7993A90819}" type="datetimeFigureOut">
              <a:rPr lang="en-US" smtClean="0"/>
              <a:t>4/20/2024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7E9A17-3002-8E61-9E0F-E2E761D82C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4CABC5-0FDC-03B9-FF38-C1DEE1AB2F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3641C0-741D-4A39-B250-17CD5BCBEA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803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0D9DB5-B041-8D33-7C6C-008223D8A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4166DB-27C4-A8C7-590B-B11D71CA1D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52E1CB-4BB7-E282-1C25-F43163B112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9F1418-2773-254E-8FA0-902C19382E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95B0A-2F42-40E4-A2F0-9D7993A90819}" type="datetimeFigureOut">
              <a:rPr lang="en-US" smtClean="0"/>
              <a:t>4/20/2024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34CD04-71CD-23BA-47C0-84B6996051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1A8440-9B04-A7AE-958B-FB29FA7B59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3641C0-741D-4A39-B250-17CD5BCBEA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6365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C7BBC1-D6B2-598A-3AC0-BCF2142D3F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32B2B3-DCF9-FA70-9EDD-2A0681E387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AC7FC0-786F-9D4D-E2BB-B925A1A4AD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DE308B2-CEC7-62EF-760C-23B1DA562DE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86E5073-73A8-8F19-AE88-87DA166768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2944D1E-E39C-8718-E3CF-FBA701119C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95B0A-2F42-40E4-A2F0-9D7993A90819}" type="datetimeFigureOut">
              <a:rPr lang="en-US" smtClean="0"/>
              <a:t>4/20/2024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D57F311-4100-C376-DBFA-7EE015B5F4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A273E3-02C5-9D3D-0314-DFBC12C6F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3641C0-741D-4A39-B250-17CD5BCBEA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6843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8DB3E-325E-FD0F-D36B-8AD4C09A8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D1147DA-07D7-D5F6-2E10-60E5CDF5C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95B0A-2F42-40E4-A2F0-9D7993A90819}" type="datetimeFigureOut">
              <a:rPr lang="en-US" smtClean="0"/>
              <a:t>4/20/2024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684F37-49B0-F885-8FD8-B8891F8E84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B6F484-1387-CDF3-1B2C-D9D7FBF23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3641C0-741D-4A39-B250-17CD5BCBEA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862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C28833D-2039-1719-29F6-274C79671B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95B0A-2F42-40E4-A2F0-9D7993A90819}" type="datetimeFigureOut">
              <a:rPr lang="en-US" smtClean="0"/>
              <a:t>4/20/2024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C1E36ED-E248-DC7B-2A4B-3A03549B51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9676A6-D391-E62C-A147-03A805CA4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3641C0-741D-4A39-B250-17CD5BCBEA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9783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2DDB62-39D7-3803-28DD-07AAA6C2AB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988AB2-1993-B428-D17B-4D4C6F1C78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F2E1D0-82B6-A945-98F7-F0F7461D09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D953A4-B84B-FC8E-FDC5-68237C164D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95B0A-2F42-40E4-A2F0-9D7993A90819}" type="datetimeFigureOut">
              <a:rPr lang="en-US" smtClean="0"/>
              <a:t>4/20/2024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25B21A-3AFF-660F-F01E-338D6514DA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C83888-4A44-AFB2-D4F3-2D9C4A3F07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3641C0-741D-4A39-B250-17CD5BCBEA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779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53249-AF9C-7F0F-70F4-617BFBA93F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6843112-68C5-2787-633E-042134B5CC7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CB57EE-4642-C118-4458-63A9B91FAE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5599F2-2810-D23F-D113-C927D0068E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95B0A-2F42-40E4-A2F0-9D7993A90819}" type="datetimeFigureOut">
              <a:rPr lang="en-US" smtClean="0"/>
              <a:t>4/20/2024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CDE5ED-188D-3AA3-9BCA-102D3F69C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922D8A-7A88-A46E-5261-241DA0412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3641C0-741D-4A39-B250-17CD5BCBEA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3283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641161A-7A38-80C9-AF88-DE711FBD4B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3D5F22-4FFF-E4D9-0232-F3FF7C6395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D5B1B9-10C0-42D5-46C8-41C86898BA0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1B95B0A-2F42-40E4-A2F0-9D7993A90819}" type="datetimeFigureOut">
              <a:rPr lang="en-US" smtClean="0"/>
              <a:t>4/20/2024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150EBC-1517-C4C1-58F5-5FF8055C19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F56F60-FB4D-00E0-858B-3CBA487563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F3641C0-741D-4A39-B250-17CD5BCBEA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378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microsoft.com/office/2007/relationships/hdphoto" Target="../media/hdphoto2.wdp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hyperlink" Target="https://structuralengineeringbasics.com/what-are-beams-and-columns-building-construction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rainbow colored object with black background&#10;&#10;Description automatically generated">
            <a:extLst>
              <a:ext uri="{FF2B5EF4-FFF2-40B4-BE49-F238E27FC236}">
                <a16:creationId xmlns:a16="http://schemas.microsoft.com/office/drawing/2014/main" id="{99179A2C-DE6F-30E2-6F71-945343C3BE2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004" b="89971" l="2385" r="96072">
                        <a14:foregroundMark x1="7762" y1="74903" x2="7762" y2="74903"/>
                        <a14:foregroundMark x1="11901" y1="64874" x2="2385" y2="76938"/>
                        <a14:foregroundMark x1="2385" y1="76938" x2="3718" y2="75581"/>
                        <a14:foregroundMark x1="4606" y1="74176" x2="6289" y2="77907"/>
                        <a14:foregroundMark x1="89128" y1="32316" x2="96095" y2="28343"/>
                        <a14:foregroundMark x1="81061" y1="9496" x2="51648" y2="9593"/>
                        <a14:foregroundMark x1="51648" y1="9593" x2="74655" y2="3004"/>
                      </a14:backgroundRemoval>
                    </a14:imgEffect>
                  </a14:imgLayer>
                </a14:imgProps>
              </a:ext>
            </a:extLst>
          </a:blip>
          <a:srcRect l="1099" r="2903" b="9420"/>
          <a:stretch/>
        </p:blipFill>
        <p:spPr>
          <a:xfrm rot="20925152">
            <a:off x="4384501" y="503426"/>
            <a:ext cx="7624013" cy="347156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DFCB511-FB85-5642-1C3F-A46BDE152C94}"/>
              </a:ext>
            </a:extLst>
          </p:cNvPr>
          <p:cNvSpPr txBox="1"/>
          <p:nvPr/>
        </p:nvSpPr>
        <p:spPr>
          <a:xfrm>
            <a:off x="157272" y="4385051"/>
            <a:ext cx="11877455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EMON MILK Bold" panose="00000800000000000000" pitchFamily="50" charset="0"/>
              </a:rPr>
              <a:t>FINITE ELEMENT ANALYSIS </a:t>
            </a:r>
          </a:p>
        </p:txBody>
      </p:sp>
      <p:pic>
        <p:nvPicPr>
          <p:cNvPr id="18" name="Picture 17" descr="A rainbow colored plastic shelf&#10;&#10;Description automatically generated with medium confidence">
            <a:extLst>
              <a:ext uri="{FF2B5EF4-FFF2-40B4-BE49-F238E27FC236}">
                <a16:creationId xmlns:a16="http://schemas.microsoft.com/office/drawing/2014/main" id="{6F5BB182-BABF-057B-9691-5B775B1F9C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493905">
            <a:off x="224450" y="304123"/>
            <a:ext cx="6310172" cy="354947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B68AC47-0DE8-B65C-BD29-B8CD61AD6EF4}"/>
              </a:ext>
            </a:extLst>
          </p:cNvPr>
          <p:cNvSpPr txBox="1"/>
          <p:nvPr/>
        </p:nvSpPr>
        <p:spPr>
          <a:xfrm>
            <a:off x="382828" y="5344756"/>
            <a:ext cx="57131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</a:rPr>
              <a:t>How Materials bend, and why?</a:t>
            </a:r>
            <a:b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</a:rPr>
            </a:b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</a:rPr>
              <a:t>Showcased and analyzed with Python,</a:t>
            </a:r>
            <a:b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</a:rPr>
            </a:b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</a:rPr>
              <a:t>Final Project by Youssef El Gharably.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808D19F-15A3-4FB0-52AD-A26ED3FA8B00}"/>
              </a:ext>
            </a:extLst>
          </p:cNvPr>
          <p:cNvSpPr txBox="1"/>
          <p:nvPr/>
        </p:nvSpPr>
        <p:spPr>
          <a:xfrm>
            <a:off x="7992533" y="5344756"/>
            <a:ext cx="36745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</a:rPr>
              <a:t>Franklin and Marshall College</a:t>
            </a:r>
            <a:b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</a:rPr>
            </a:b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</a:rPr>
              <a:t>Spring 2024</a:t>
            </a:r>
            <a:b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</a:rPr>
            </a:b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</a:rPr>
              <a:t>PHY226</a:t>
            </a:r>
          </a:p>
        </p:txBody>
      </p:sp>
    </p:spTree>
    <p:extLst>
      <p:ext uri="{BB962C8B-B14F-4D97-AF65-F5344CB8AC3E}">
        <p14:creationId xmlns:p14="http://schemas.microsoft.com/office/powerpoint/2010/main" val="17832657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C2C7CA9-C2F0-3F0A-3665-2529D2BF5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415" y="824204"/>
            <a:ext cx="5901817" cy="43423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18C0B0C-E7CA-69D7-2EDE-FBA1E6D988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2942" y="897541"/>
            <a:ext cx="6076036" cy="424517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4CD2D7C-7283-EF32-C4C9-4E996C1329C5}"/>
              </a:ext>
            </a:extLst>
          </p:cNvPr>
          <p:cNvSpPr txBox="1"/>
          <p:nvPr/>
        </p:nvSpPr>
        <p:spPr>
          <a:xfrm>
            <a:off x="2186609" y="5343277"/>
            <a:ext cx="7402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Georgia" panose="02040502050405020303" pitchFamily="18" charset="0"/>
              </a:rPr>
              <a:t>Figures via Engineering </a:t>
            </a:r>
            <a:r>
              <a:rPr lang="en-US" dirty="0" err="1">
                <a:latin typeface="Georgia" panose="02040502050405020303" pitchFamily="18" charset="0"/>
              </a:rPr>
              <a:t>Libretexts</a:t>
            </a:r>
            <a:r>
              <a:rPr lang="en-US" dirty="0">
                <a:latin typeface="Georgia" panose="02040502050405020303" pitchFamily="18" charset="0"/>
              </a:rPr>
              <a:t> 17.5</a:t>
            </a:r>
          </a:p>
        </p:txBody>
      </p:sp>
    </p:spTree>
    <p:extLst>
      <p:ext uri="{BB962C8B-B14F-4D97-AF65-F5344CB8AC3E}">
        <p14:creationId xmlns:p14="http://schemas.microsoft.com/office/powerpoint/2010/main" val="42598180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8E41E0-AA37-C01A-47FC-4E6694FF00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687" y="1040986"/>
            <a:ext cx="10515600" cy="1325563"/>
          </a:xfrm>
        </p:spPr>
        <p:txBody>
          <a:bodyPr/>
          <a:lstStyle/>
          <a:p>
            <a:r>
              <a:rPr lang="en-US" dirty="0">
                <a:latin typeface="Georgia" panose="02040502050405020303" pitchFamily="18" charset="0"/>
              </a:rPr>
              <a:t>Some background info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30BF50-2185-608E-8A70-F2F88F2F52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435" y="2312572"/>
            <a:ext cx="6477000" cy="3229669"/>
          </a:xfrm>
        </p:spPr>
        <p:txBody>
          <a:bodyPr>
            <a:normAutofit/>
          </a:bodyPr>
          <a:lstStyle/>
          <a:p>
            <a:pPr algn="just"/>
            <a:r>
              <a:rPr lang="en-US" dirty="0">
                <a:latin typeface="Georgia" panose="02040502050405020303" pitchFamily="18" charset="0"/>
              </a:rPr>
              <a:t>“</a:t>
            </a:r>
            <a:r>
              <a:rPr lang="el-GR" dirty="0">
                <a:latin typeface="Georgia" panose="02040502050405020303" pitchFamily="18" charset="0"/>
              </a:rPr>
              <a:t>ν</a:t>
            </a:r>
            <a:r>
              <a:rPr lang="en-US" dirty="0">
                <a:latin typeface="Georgia" panose="02040502050405020303" pitchFamily="18" charset="0"/>
              </a:rPr>
              <a:t>(x)” </a:t>
            </a:r>
            <a:r>
              <a:rPr lang="en-US" dirty="0">
                <a:latin typeface="Georgia" panose="02040502050405020303" pitchFamily="18" charset="0"/>
                <a:sym typeface="Wingdings" panose="05000000000000000000" pitchFamily="2" charset="2"/>
              </a:rPr>
              <a:t> This is our deflection operator, the main thing this project is focused on. </a:t>
            </a:r>
          </a:p>
          <a:p>
            <a:pPr algn="just"/>
            <a:r>
              <a:rPr lang="el-GR" dirty="0">
                <a:latin typeface="Georgia" panose="02040502050405020303" pitchFamily="18" charset="0"/>
              </a:rPr>
              <a:t>ν</a:t>
            </a:r>
            <a:r>
              <a:rPr lang="en-US" dirty="0">
                <a:latin typeface="Georgia" panose="02040502050405020303" pitchFamily="18" charset="0"/>
              </a:rPr>
              <a:t>’(x) </a:t>
            </a:r>
            <a:r>
              <a:rPr lang="en-US" dirty="0">
                <a:latin typeface="Georgia" panose="02040502050405020303" pitchFamily="18" charset="0"/>
                <a:sym typeface="Wingdings" panose="05000000000000000000" pitchFamily="2" charset="2"/>
              </a:rPr>
              <a:t> Slope of Defection</a:t>
            </a:r>
          </a:p>
          <a:p>
            <a:pPr algn="just"/>
            <a:r>
              <a:rPr lang="el-GR" dirty="0">
                <a:latin typeface="Georgia" panose="02040502050405020303" pitchFamily="18" charset="0"/>
              </a:rPr>
              <a:t>ν</a:t>
            </a:r>
            <a:r>
              <a:rPr lang="en-US" dirty="0">
                <a:latin typeface="Georgia" panose="02040502050405020303" pitchFamily="18" charset="0"/>
              </a:rPr>
              <a:t>(x)</a:t>
            </a:r>
            <a:r>
              <a:rPr lang="en-US" dirty="0">
                <a:latin typeface="Georgia" panose="02040502050405020303" pitchFamily="18" charset="0"/>
                <a:sym typeface="Wingdings" panose="05000000000000000000" pitchFamily="2" charset="2"/>
              </a:rPr>
              <a:t>  Magnitude of Deflection</a:t>
            </a:r>
          </a:p>
          <a:p>
            <a:pPr marL="0" indent="0" algn="just">
              <a:buNone/>
            </a:pPr>
            <a:r>
              <a:rPr lang="en-US" dirty="0">
                <a:latin typeface="Georgia" panose="02040502050405020303" pitchFamily="18" charset="0"/>
              </a:rPr>
              <a:t>RK4 was used to integrate these lovely differential equations </a:t>
            </a:r>
            <a:r>
              <a:rPr lang="en-US" dirty="0">
                <a:latin typeface="Georgia" panose="02040502050405020303" pitchFamily="18" charset="0"/>
                <a:sym typeface="Wingdings" panose="05000000000000000000" pitchFamily="2" charset="2"/>
              </a:rPr>
              <a:t></a:t>
            </a:r>
            <a:endParaRPr lang="en-US" dirty="0">
              <a:latin typeface="Georgia" panose="02040502050405020303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A84F7E-57B0-104D-9D83-BA7B0E657D18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7524335" y="2584836"/>
            <a:ext cx="4283351" cy="2130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9737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B371D4-F714-32D8-4AED-08040680F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eorgia" panose="02040502050405020303" pitchFamily="18" charset="0"/>
              </a:rPr>
              <a:t>Some Assumptions and Standardizations for this project: </a:t>
            </a:r>
            <a:r>
              <a:rPr lang="en-US" sz="2000" dirty="0">
                <a:latin typeface="Georgia" panose="02040502050405020303" pitchFamily="18" charset="0"/>
              </a:rPr>
              <a:t>(This project is only based on diving boards)</a:t>
            </a:r>
            <a:endParaRPr lang="en-US" dirty="0"/>
          </a:p>
        </p:txBody>
      </p:sp>
      <p:pic>
        <p:nvPicPr>
          <p:cNvPr id="4" name="Picture 3" descr="A person standing on a diving board&#10;&#10;Description automatically generated">
            <a:extLst>
              <a:ext uri="{FF2B5EF4-FFF2-40B4-BE49-F238E27FC236}">
                <a16:creationId xmlns:a16="http://schemas.microsoft.com/office/drawing/2014/main" id="{13DBFBAB-9209-5003-CCED-57F3AE0A03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96" y="1830439"/>
            <a:ext cx="10178808" cy="452235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96BCB32-D07B-B8EB-252F-3B9026925D7C}"/>
              </a:ext>
            </a:extLst>
          </p:cNvPr>
          <p:cNvSpPr/>
          <p:nvPr/>
        </p:nvSpPr>
        <p:spPr>
          <a:xfrm>
            <a:off x="975605" y="4065776"/>
            <a:ext cx="6068968" cy="464890"/>
          </a:xfrm>
          <a:prstGeom prst="rect">
            <a:avLst/>
          </a:prstGeom>
          <a:solidFill>
            <a:srgbClr val="FF0000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F5AA348-792A-41F1-62F3-849765008444}"/>
              </a:ext>
            </a:extLst>
          </p:cNvPr>
          <p:cNvSpPr/>
          <p:nvPr/>
        </p:nvSpPr>
        <p:spPr>
          <a:xfrm>
            <a:off x="1086555" y="4530666"/>
            <a:ext cx="5823796" cy="1416424"/>
          </a:xfrm>
          <a:custGeom>
            <a:avLst/>
            <a:gdLst>
              <a:gd name="connsiteX0" fmla="*/ 0 w 6512482"/>
              <a:gd name="connsiteY0" fmla="*/ 0 h 1549594"/>
              <a:gd name="connsiteX1" fmla="*/ 6512482 w 6512482"/>
              <a:gd name="connsiteY1" fmla="*/ 1549594 h 1549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512482" h="1549594">
                <a:moveTo>
                  <a:pt x="0" y="0"/>
                </a:moveTo>
                <a:cubicBezTo>
                  <a:pt x="2559971" y="504316"/>
                  <a:pt x="5119942" y="1008632"/>
                  <a:pt x="6512482" y="1549594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822614D-D5EC-AF87-71A5-11564E2C426B}"/>
              </a:ext>
            </a:extLst>
          </p:cNvPr>
          <p:cNvCxnSpPr>
            <a:cxnSpLocks/>
          </p:cNvCxnSpPr>
          <p:nvPr/>
        </p:nvCxnSpPr>
        <p:spPr>
          <a:xfrm>
            <a:off x="7178795" y="4153191"/>
            <a:ext cx="0" cy="1535632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CB6691C-BEB9-317E-B3E7-125770505993}"/>
              </a:ext>
            </a:extLst>
          </p:cNvPr>
          <p:cNvSpPr txBox="1"/>
          <p:nvPr/>
        </p:nvSpPr>
        <p:spPr>
          <a:xfrm>
            <a:off x="7313018" y="4720952"/>
            <a:ext cx="2591819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Georgia" panose="02040502050405020303" pitchFamily="18" charset="0"/>
              </a:rPr>
              <a:t>Bending ~ Deflection</a:t>
            </a:r>
          </a:p>
        </p:txBody>
      </p:sp>
      <p:cxnSp>
        <p:nvCxnSpPr>
          <p:cNvPr id="12" name="Connector: Curved 11">
            <a:extLst>
              <a:ext uri="{FF2B5EF4-FFF2-40B4-BE49-F238E27FC236}">
                <a16:creationId xmlns:a16="http://schemas.microsoft.com/office/drawing/2014/main" id="{73DA7A88-2286-23B8-9F02-3AAB9470A6A4}"/>
              </a:ext>
            </a:extLst>
          </p:cNvPr>
          <p:cNvCxnSpPr>
            <a:stCxn id="5" idx="1"/>
          </p:cNvCxnSpPr>
          <p:nvPr/>
        </p:nvCxnSpPr>
        <p:spPr>
          <a:xfrm rot="10800000">
            <a:off x="537473" y="3517997"/>
            <a:ext cx="438133" cy="780224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278D60A-CA6B-6791-801B-BEF8E34A22B8}"/>
              </a:ext>
            </a:extLst>
          </p:cNvPr>
          <p:cNvSpPr txBox="1"/>
          <p:nvPr/>
        </p:nvSpPr>
        <p:spPr>
          <a:xfrm>
            <a:off x="80416" y="3044053"/>
            <a:ext cx="3709807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Georgia" panose="02040502050405020303" pitchFamily="18" charset="0"/>
              </a:rPr>
              <a:t>No Bending! v(0) = 0, v’(0) =0</a:t>
            </a:r>
          </a:p>
        </p:txBody>
      </p:sp>
    </p:spTree>
    <p:extLst>
      <p:ext uri="{BB962C8B-B14F-4D97-AF65-F5344CB8AC3E}">
        <p14:creationId xmlns:p14="http://schemas.microsoft.com/office/powerpoint/2010/main" val="17297386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2A72E-DA1D-BBE8-033A-4D19DB677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eorgia" panose="02040502050405020303" pitchFamily="18" charset="0"/>
              </a:rPr>
              <a:t>Some Assumptions and Standardizations for this project: </a:t>
            </a:r>
            <a:r>
              <a:rPr lang="en-US" sz="2000" dirty="0">
                <a:latin typeface="Georgia" panose="02040502050405020303" pitchFamily="18" charset="0"/>
              </a:rPr>
              <a:t>(We’ve got 4 types of beams!)</a:t>
            </a:r>
            <a:endParaRPr lang="en-US" dirty="0"/>
          </a:p>
        </p:txBody>
      </p:sp>
      <p:pic>
        <p:nvPicPr>
          <p:cNvPr id="5" name="Picture 4" descr="A diagram of a beam&#10;&#10;Description automatically generated">
            <a:extLst>
              <a:ext uri="{FF2B5EF4-FFF2-40B4-BE49-F238E27FC236}">
                <a16:creationId xmlns:a16="http://schemas.microsoft.com/office/drawing/2014/main" id="{C329729A-C92F-2568-4FF6-B2BCF33FD9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70681"/>
            <a:ext cx="2233200" cy="3847195"/>
          </a:xfrm>
          <a:prstGeom prst="rect">
            <a:avLst/>
          </a:prstGeom>
        </p:spPr>
      </p:pic>
      <p:pic>
        <p:nvPicPr>
          <p:cNvPr id="7" name="Picture 6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9404AF91-F96D-90E4-A2AC-8B82438B57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2020" y="1890713"/>
            <a:ext cx="6153148" cy="3076574"/>
          </a:xfrm>
          <a:prstGeom prst="rect">
            <a:avLst/>
          </a:prstGeom>
        </p:spPr>
      </p:pic>
      <p:pic>
        <p:nvPicPr>
          <p:cNvPr id="11" name="Picture 10" descr="A rainbow colored rectangular object&#10;&#10;Description automatically generated">
            <a:extLst>
              <a:ext uri="{FF2B5EF4-FFF2-40B4-BE49-F238E27FC236}">
                <a16:creationId xmlns:a16="http://schemas.microsoft.com/office/drawing/2014/main" id="{7C098BAF-B44D-A108-31C2-5140E9DF75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598" b="89474" l="2114" r="89919">
                        <a14:foregroundMark x1="6016" y1="27245" x2="9593" y2="25697"/>
                        <a14:foregroundMark x1="2114" y1="25697" x2="2114" y2="2569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5168" y="1790591"/>
            <a:ext cx="5857875" cy="3076575"/>
          </a:xfrm>
          <a:prstGeom prst="rect">
            <a:avLst/>
          </a:prstGeom>
        </p:spPr>
      </p:pic>
      <p:pic>
        <p:nvPicPr>
          <p:cNvPr id="13" name="Picture 12" descr="A close-up of a diagram&#10;&#10;Description automatically generated">
            <a:extLst>
              <a:ext uri="{FF2B5EF4-FFF2-40B4-BE49-F238E27FC236}">
                <a16:creationId xmlns:a16="http://schemas.microsoft.com/office/drawing/2014/main" id="{ACB31369-C463-4604-AB04-6D36A2B8E14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8594" y="4475204"/>
            <a:ext cx="5722850" cy="2017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4880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09A269-1699-E71F-719A-974C66850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eorgia" panose="02040502050405020303" pitchFamily="18" charset="0"/>
              </a:rPr>
              <a:t>Some Assumptions and Standardizations for this project: </a:t>
            </a:r>
            <a:r>
              <a:rPr lang="en-US" sz="2000" dirty="0">
                <a:latin typeface="Georgia" panose="02040502050405020303" pitchFamily="18" charset="0"/>
              </a:rPr>
              <a:t>(We’ve got 2 types of loads)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1CA85A5-E8A4-4F49-A750-EE3CF1AAB5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525" y="2291550"/>
            <a:ext cx="5713850" cy="334143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42712A4-7450-436C-2AB9-A91D5A115E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5376" y="2214771"/>
            <a:ext cx="5310738" cy="355969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7D347A4-7A1D-5185-4A39-6D8D4FBB7EC5}"/>
              </a:ext>
            </a:extLst>
          </p:cNvPr>
          <p:cNvSpPr txBox="1"/>
          <p:nvPr/>
        </p:nvSpPr>
        <p:spPr>
          <a:xfrm>
            <a:off x="882105" y="5709762"/>
            <a:ext cx="5032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Georgia" panose="02040502050405020303" pitchFamily="18" charset="0"/>
              </a:rPr>
              <a:t>Point Force Load (better simulation of divers)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D855550-D4D1-94AE-7A29-C95CF92BEE6E}"/>
              </a:ext>
            </a:extLst>
          </p:cNvPr>
          <p:cNvSpPr txBox="1"/>
          <p:nvPr/>
        </p:nvSpPr>
        <p:spPr>
          <a:xfrm>
            <a:off x="6394400" y="5731271"/>
            <a:ext cx="5032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Georgia" panose="02040502050405020303" pitchFamily="18" charset="0"/>
              </a:rPr>
              <a:t>Uniformly Distributed Loads</a:t>
            </a:r>
          </a:p>
        </p:txBody>
      </p:sp>
    </p:spTree>
    <p:extLst>
      <p:ext uri="{BB962C8B-B14F-4D97-AF65-F5344CB8AC3E}">
        <p14:creationId xmlns:p14="http://schemas.microsoft.com/office/powerpoint/2010/main" val="21187164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E7F9DA9E-EA77-756F-B787-4EAD1832E1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4573"/>
            <a:ext cx="12192000" cy="608885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657EB9D-9AAE-CEBB-6995-F37A01D75AAE}"/>
              </a:ext>
            </a:extLst>
          </p:cNvPr>
          <p:cNvSpPr txBox="1"/>
          <p:nvPr/>
        </p:nvSpPr>
        <p:spPr>
          <a:xfrm>
            <a:off x="1" y="0"/>
            <a:ext cx="6603223" cy="43088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  <a:latin typeface="Georgia" panose="02040502050405020303" pitchFamily="18" charset="0"/>
              </a:rPr>
              <a:t>Uniform Weight of flexy thin 3D Print, h = 0.2mm</a:t>
            </a:r>
          </a:p>
        </p:txBody>
      </p:sp>
    </p:spTree>
    <p:extLst>
      <p:ext uri="{BB962C8B-B14F-4D97-AF65-F5344CB8AC3E}">
        <p14:creationId xmlns:p14="http://schemas.microsoft.com/office/powerpoint/2010/main" val="4279783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0C897CDD-045C-0199-477F-401C0C7779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4573"/>
            <a:ext cx="12192000" cy="608885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900C0F-352F-E76A-C4F8-126A7CE78F72}"/>
              </a:ext>
            </a:extLst>
          </p:cNvPr>
          <p:cNvSpPr txBox="1"/>
          <p:nvPr/>
        </p:nvSpPr>
        <p:spPr>
          <a:xfrm>
            <a:off x="1" y="0"/>
            <a:ext cx="6603223" cy="43088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  <a:latin typeface="Georgia" panose="02040502050405020303" pitchFamily="18" charset="0"/>
              </a:rPr>
              <a:t>Uniform Weight Green 3D Print, h = 2mm</a:t>
            </a:r>
          </a:p>
        </p:txBody>
      </p:sp>
    </p:spTree>
    <p:extLst>
      <p:ext uri="{BB962C8B-B14F-4D97-AF65-F5344CB8AC3E}">
        <p14:creationId xmlns:p14="http://schemas.microsoft.com/office/powerpoint/2010/main" val="28435458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701EAD82-F3DE-7158-1913-B0945D206A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4573"/>
            <a:ext cx="12192000" cy="608885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5ECD62F-1867-1C20-F731-A774C6F1C9DF}"/>
              </a:ext>
            </a:extLst>
          </p:cNvPr>
          <p:cNvSpPr txBox="1"/>
          <p:nvPr/>
        </p:nvSpPr>
        <p:spPr>
          <a:xfrm>
            <a:off x="1" y="0"/>
            <a:ext cx="6603223" cy="43088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  <a:latin typeface="Georgia" panose="02040502050405020303" pitchFamily="18" charset="0"/>
              </a:rPr>
              <a:t>Uniform Weight Green 3D Print, h = 4mm</a:t>
            </a:r>
          </a:p>
        </p:txBody>
      </p:sp>
    </p:spTree>
    <p:extLst>
      <p:ext uri="{BB962C8B-B14F-4D97-AF65-F5344CB8AC3E}">
        <p14:creationId xmlns:p14="http://schemas.microsoft.com/office/powerpoint/2010/main" val="35618738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B7E8C068-937E-25B7-5481-F274EDBBBF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4573"/>
            <a:ext cx="12192000" cy="608885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FE2041D-393D-552D-7260-F835F0CD7FA0}"/>
              </a:ext>
            </a:extLst>
          </p:cNvPr>
          <p:cNvSpPr txBox="1"/>
          <p:nvPr/>
        </p:nvSpPr>
        <p:spPr>
          <a:xfrm>
            <a:off x="1" y="0"/>
            <a:ext cx="6603223" cy="43088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  <a:latin typeface="Georgia" panose="02040502050405020303" pitchFamily="18" charset="0"/>
              </a:rPr>
              <a:t>Uniform Weight Green 3D Print, h = 8mm</a:t>
            </a:r>
          </a:p>
        </p:txBody>
      </p:sp>
    </p:spTree>
    <p:extLst>
      <p:ext uri="{BB962C8B-B14F-4D97-AF65-F5344CB8AC3E}">
        <p14:creationId xmlns:p14="http://schemas.microsoft.com/office/powerpoint/2010/main" val="5917429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6F0202C8-CEC0-7341-4F48-F97AEB7A0D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4573"/>
            <a:ext cx="12192000" cy="608885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355DAF-BA36-DAC4-6EE1-F18676F6660A}"/>
              </a:ext>
            </a:extLst>
          </p:cNvPr>
          <p:cNvSpPr txBox="1"/>
          <p:nvPr/>
        </p:nvSpPr>
        <p:spPr>
          <a:xfrm>
            <a:off x="0" y="0"/>
            <a:ext cx="8362223" cy="40011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Georgia" panose="02040502050405020303" pitchFamily="18" charset="0"/>
              </a:rPr>
              <a:t>Uniform Simulation of a very heavy diving board (terrible diving board)</a:t>
            </a:r>
          </a:p>
        </p:txBody>
      </p:sp>
    </p:spTree>
    <p:extLst>
      <p:ext uri="{BB962C8B-B14F-4D97-AF65-F5344CB8AC3E}">
        <p14:creationId xmlns:p14="http://schemas.microsoft.com/office/powerpoint/2010/main" val="27987909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8C91E-AA3A-2610-58EE-9E50F26B6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784" y="1239533"/>
            <a:ext cx="10515600" cy="1325563"/>
          </a:xfrm>
        </p:spPr>
        <p:txBody>
          <a:bodyPr/>
          <a:lstStyle/>
          <a:p>
            <a:r>
              <a:rPr lang="en-US" dirty="0">
                <a:latin typeface="Georgia" panose="02040502050405020303" pitchFamily="18" charset="0"/>
              </a:rPr>
              <a:t>Goals and Motivation: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74DB0E-2041-49F2-9517-065BC92536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65096"/>
            <a:ext cx="10515600" cy="1991001"/>
          </a:xfrm>
        </p:spPr>
        <p:txBody>
          <a:bodyPr/>
          <a:lstStyle/>
          <a:p>
            <a:pPr marL="514350" indent="-514350" algn="just">
              <a:buFont typeface="+mj-lt"/>
              <a:buAutoNum type="arabicPeriod"/>
            </a:pPr>
            <a:r>
              <a:rPr lang="en-US" dirty="0">
                <a:latin typeface="Georgia" panose="02040502050405020303" pitchFamily="18" charset="0"/>
              </a:rPr>
              <a:t>Exploring how a beam bends with different loads and forces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en-US" dirty="0">
                <a:latin typeface="Georgia" panose="02040502050405020303" pitchFamily="18" charset="0"/>
              </a:rPr>
              <a:t>Exploring the factors that affect how much a beam bends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en-US" dirty="0">
                <a:latin typeface="Georgia" panose="02040502050405020303" pitchFamily="18" charset="0"/>
              </a:rPr>
              <a:t>Exploring how such a problem could be modeled as differential equations, then using tools from lab to solve them.</a:t>
            </a:r>
          </a:p>
        </p:txBody>
      </p:sp>
    </p:spTree>
    <p:extLst>
      <p:ext uri="{BB962C8B-B14F-4D97-AF65-F5344CB8AC3E}">
        <p14:creationId xmlns:p14="http://schemas.microsoft.com/office/powerpoint/2010/main" val="26571228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aph of different colors&#10;&#10;Description automatically generated">
            <a:extLst>
              <a:ext uri="{FF2B5EF4-FFF2-40B4-BE49-F238E27FC236}">
                <a16:creationId xmlns:a16="http://schemas.microsoft.com/office/drawing/2014/main" id="{DC3E3D9A-1E4A-0B2B-0ACD-D173A95250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4573"/>
            <a:ext cx="12192000" cy="608885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86543E-BA47-5929-24B4-9DC634BD6139}"/>
              </a:ext>
            </a:extLst>
          </p:cNvPr>
          <p:cNvSpPr txBox="1"/>
          <p:nvPr/>
        </p:nvSpPr>
        <p:spPr>
          <a:xfrm>
            <a:off x="1" y="0"/>
            <a:ext cx="4306754" cy="43088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  <a:latin typeface="Georgia" panose="02040502050405020303" pitchFamily="18" charset="0"/>
              </a:rPr>
              <a:t>Simulation of a diver on the edge</a:t>
            </a:r>
          </a:p>
        </p:txBody>
      </p:sp>
    </p:spTree>
    <p:extLst>
      <p:ext uri="{BB962C8B-B14F-4D97-AF65-F5344CB8AC3E}">
        <p14:creationId xmlns:p14="http://schemas.microsoft.com/office/powerpoint/2010/main" val="4870427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B981FA72-11A3-BB05-B1CB-24706CEF81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4573"/>
            <a:ext cx="12192000" cy="608885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7DBF4CB-4FD6-34CB-6788-CAD39314C33C}"/>
              </a:ext>
            </a:extLst>
          </p:cNvPr>
          <p:cNvSpPr txBox="1"/>
          <p:nvPr/>
        </p:nvSpPr>
        <p:spPr>
          <a:xfrm>
            <a:off x="0" y="0"/>
            <a:ext cx="5926149" cy="43088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  <a:latin typeface="Georgia" panose="02040502050405020303" pitchFamily="18" charset="0"/>
              </a:rPr>
              <a:t>Simulation of Rectangular Solid Diving Board</a:t>
            </a:r>
          </a:p>
        </p:txBody>
      </p:sp>
    </p:spTree>
    <p:extLst>
      <p:ext uri="{BB962C8B-B14F-4D97-AF65-F5344CB8AC3E}">
        <p14:creationId xmlns:p14="http://schemas.microsoft.com/office/powerpoint/2010/main" val="40124482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9A2DC18A-9311-D0FB-7AA5-B24CA86BF8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4573"/>
            <a:ext cx="12192000" cy="608885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F8F08EC-C112-B9FF-C086-6CBD1414BF77}"/>
              </a:ext>
            </a:extLst>
          </p:cNvPr>
          <p:cNvSpPr txBox="1"/>
          <p:nvPr/>
        </p:nvSpPr>
        <p:spPr>
          <a:xfrm>
            <a:off x="0" y="0"/>
            <a:ext cx="5926149" cy="43088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  <a:latin typeface="Georgia" panose="02040502050405020303" pitchFamily="18" charset="0"/>
              </a:rPr>
              <a:t>Simulation of I-Shaped Solid Diving Board</a:t>
            </a:r>
          </a:p>
        </p:txBody>
      </p:sp>
    </p:spTree>
    <p:extLst>
      <p:ext uri="{BB962C8B-B14F-4D97-AF65-F5344CB8AC3E}">
        <p14:creationId xmlns:p14="http://schemas.microsoft.com/office/powerpoint/2010/main" val="18286232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73975726-D20C-45CC-20DA-7D1B520639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4573"/>
            <a:ext cx="12192000" cy="608885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17893F9-F0DA-1382-C043-2068F1249424}"/>
              </a:ext>
            </a:extLst>
          </p:cNvPr>
          <p:cNvSpPr txBox="1"/>
          <p:nvPr/>
        </p:nvSpPr>
        <p:spPr>
          <a:xfrm>
            <a:off x="0" y="0"/>
            <a:ext cx="5926149" cy="43088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  <a:latin typeface="Georgia" panose="02040502050405020303" pitchFamily="18" charset="0"/>
              </a:rPr>
              <a:t>Simulation of T-Shaped Solid Diving Board</a:t>
            </a:r>
          </a:p>
        </p:txBody>
      </p:sp>
    </p:spTree>
    <p:extLst>
      <p:ext uri="{BB962C8B-B14F-4D97-AF65-F5344CB8AC3E}">
        <p14:creationId xmlns:p14="http://schemas.microsoft.com/office/powerpoint/2010/main" val="31008565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07AA7624-65B2-1AA4-4872-A7DC2F81A9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4573"/>
            <a:ext cx="12192000" cy="608885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267BCAA-0BDF-9770-FD38-575617A6FBBB}"/>
              </a:ext>
            </a:extLst>
          </p:cNvPr>
          <p:cNvSpPr txBox="1"/>
          <p:nvPr/>
        </p:nvSpPr>
        <p:spPr>
          <a:xfrm>
            <a:off x="0" y="0"/>
            <a:ext cx="6421740" cy="43088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  <a:latin typeface="Georgia" panose="02040502050405020303" pitchFamily="18" charset="0"/>
              </a:rPr>
              <a:t>Simulation of Cylinder-Shaped Solid Diving Board</a:t>
            </a:r>
          </a:p>
        </p:txBody>
      </p:sp>
    </p:spTree>
    <p:extLst>
      <p:ext uri="{BB962C8B-B14F-4D97-AF65-F5344CB8AC3E}">
        <p14:creationId xmlns:p14="http://schemas.microsoft.com/office/powerpoint/2010/main" val="38109744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of different colors&#10;&#10;Description automatically generated">
            <a:extLst>
              <a:ext uri="{FF2B5EF4-FFF2-40B4-BE49-F238E27FC236}">
                <a16:creationId xmlns:a16="http://schemas.microsoft.com/office/drawing/2014/main" id="{D15A628B-A957-EB7C-21C2-96AF15491B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4573"/>
            <a:ext cx="12192000" cy="608885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FE14DB7-A056-67C0-E794-7FC01D9D0741}"/>
              </a:ext>
            </a:extLst>
          </p:cNvPr>
          <p:cNvSpPr txBox="1"/>
          <p:nvPr/>
        </p:nvSpPr>
        <p:spPr>
          <a:xfrm>
            <a:off x="0" y="0"/>
            <a:ext cx="5926149" cy="43088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  <a:latin typeface="Georgia" panose="02040502050405020303" pitchFamily="18" charset="0"/>
              </a:rPr>
              <a:t>Minimum Allowable Youngs Modulus</a:t>
            </a:r>
          </a:p>
        </p:txBody>
      </p:sp>
    </p:spTree>
    <p:extLst>
      <p:ext uri="{BB962C8B-B14F-4D97-AF65-F5344CB8AC3E}">
        <p14:creationId xmlns:p14="http://schemas.microsoft.com/office/powerpoint/2010/main" val="14973324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nimation_e">
            <a:hlinkClick r:id="" action="ppaction://media"/>
            <a:extLst>
              <a:ext uri="{FF2B5EF4-FFF2-40B4-BE49-F238E27FC236}">
                <a16:creationId xmlns:a16="http://schemas.microsoft.com/office/drawing/2014/main" id="{67740713-A23C-76D1-1CD1-5BFE65B35C8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98580" y="459046"/>
            <a:ext cx="10394839" cy="5939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397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0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nimation_moi">
            <a:hlinkClick r:id="" action="ppaction://media"/>
            <a:extLst>
              <a:ext uri="{FF2B5EF4-FFF2-40B4-BE49-F238E27FC236}">
                <a16:creationId xmlns:a16="http://schemas.microsoft.com/office/drawing/2014/main" id="{1F7542A6-0D67-A63D-3365-5015D52C3AF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95350" y="457200"/>
            <a:ext cx="104013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729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0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E27FE-A25D-8F1B-5784-379BACCFB3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84814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latin typeface="Georgia" panose="02040502050405020303" pitchFamily="18" charset="0"/>
              </a:rPr>
              <a:t>Finite element analysis isn’t typically made with python, but it’s always fun to try!</a:t>
            </a:r>
            <a:br>
              <a:rPr lang="en-US" dirty="0">
                <a:latin typeface="Georgia" panose="02040502050405020303" pitchFamily="18" charset="0"/>
              </a:rPr>
            </a:br>
            <a:br>
              <a:rPr lang="en-US" dirty="0">
                <a:latin typeface="Georgia" panose="02040502050405020303" pitchFamily="18" charset="0"/>
              </a:rPr>
            </a:br>
            <a:r>
              <a:rPr lang="en-US" dirty="0">
                <a:latin typeface="Georgia" panose="02040502050405020303" pitchFamily="18" charset="0"/>
              </a:rPr>
              <a:t>Thanks for listening </a:t>
            </a:r>
            <a:r>
              <a:rPr lang="en-US" dirty="0">
                <a:latin typeface="Georgia" panose="02040502050405020303" pitchFamily="18" charset="0"/>
                <a:sym typeface="Wingdings" panose="05000000000000000000" pitchFamily="2" charset="2"/>
              </a:rPr>
              <a:t></a:t>
            </a:r>
            <a:endParaRPr lang="en-US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92618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290EE8-6556-6E6A-C19F-5634A31FCB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597" y="1178535"/>
            <a:ext cx="10515600" cy="1325563"/>
          </a:xfrm>
        </p:spPr>
        <p:txBody>
          <a:bodyPr/>
          <a:lstStyle/>
          <a:p>
            <a:r>
              <a:rPr lang="en-US" dirty="0">
                <a:latin typeface="Georgia" panose="02040502050405020303" pitchFamily="18" charset="0"/>
              </a:rPr>
              <a:t>What’s a beam?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A5E10A-0D25-B3CD-90F3-6C3B8FE139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8597" y="2626028"/>
            <a:ext cx="4990227" cy="4351338"/>
          </a:xfrm>
        </p:spPr>
        <p:txBody>
          <a:bodyPr/>
          <a:lstStyle/>
          <a:p>
            <a:pPr algn="just"/>
            <a:r>
              <a:rPr lang="en-US" sz="2000" dirty="0">
                <a:latin typeface="Georgia" panose="02040502050405020303" pitchFamily="18" charset="0"/>
              </a:rPr>
              <a:t>“Beams and columns are two important types of structural elements that play a key role in creating a safe load path to transfer the weight and forces on a structure to the foundations and into the ground.”</a:t>
            </a:r>
          </a:p>
          <a:p>
            <a:pPr marL="0" indent="0" algn="just">
              <a:buNone/>
            </a:pPr>
            <a:br>
              <a:rPr lang="en-US" dirty="0">
                <a:latin typeface="Georgia" panose="02040502050405020303" pitchFamily="18" charset="0"/>
              </a:rPr>
            </a:br>
            <a:r>
              <a:rPr lang="en-US" sz="1100" dirty="0">
                <a:latin typeface="Georgia" panose="02040502050405020303" pitchFamily="18" charset="0"/>
                <a:hlinkClick r:id="rId2"/>
              </a:rPr>
              <a:t>https://structuralengineeringbasics.com/what-are-beams-and-columns-building-construction/</a:t>
            </a:r>
            <a:endParaRPr lang="en-US" sz="1100" dirty="0">
              <a:latin typeface="Georgia" panose="02040502050405020303" pitchFamily="18" charset="0"/>
            </a:endParaRPr>
          </a:p>
          <a:p>
            <a:pPr algn="just"/>
            <a:endParaRPr lang="en-US" dirty="0"/>
          </a:p>
        </p:txBody>
      </p:sp>
      <p:pic>
        <p:nvPicPr>
          <p:cNvPr id="5" name="Picture 4" descr="Different types of beams of steel&#10;&#10;Description automatically generated">
            <a:extLst>
              <a:ext uri="{FF2B5EF4-FFF2-40B4-BE49-F238E27FC236}">
                <a16:creationId xmlns:a16="http://schemas.microsoft.com/office/drawing/2014/main" id="{07298EBE-BC0E-DF4D-50AF-9580D382B7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273425"/>
            <a:ext cx="5734050" cy="3219450"/>
          </a:xfrm>
          <a:prstGeom prst="rect">
            <a:avLst/>
          </a:prstGeom>
        </p:spPr>
      </p:pic>
      <p:pic>
        <p:nvPicPr>
          <p:cNvPr id="7" name="Picture 6" descr="A diagram of beam types&#10;&#10;Description automatically generated">
            <a:extLst>
              <a:ext uri="{FF2B5EF4-FFF2-40B4-BE49-F238E27FC236}">
                <a16:creationId xmlns:a16="http://schemas.microsoft.com/office/drawing/2014/main" id="{62BEEC26-4334-3775-FC4A-626E7160A9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1" y="649710"/>
            <a:ext cx="5734049" cy="2383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3232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erson standing on a diving board&#10;&#10;Description automatically generated">
            <a:extLst>
              <a:ext uri="{FF2B5EF4-FFF2-40B4-BE49-F238E27FC236}">
                <a16:creationId xmlns:a16="http://schemas.microsoft.com/office/drawing/2014/main" id="{FFDEE6A1-5389-0068-DB6E-7AB06889B9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865" y="1249954"/>
            <a:ext cx="11218269" cy="498417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89622BB-E807-E6F7-AB2A-D21526F2826D}"/>
              </a:ext>
            </a:extLst>
          </p:cNvPr>
          <p:cNvSpPr txBox="1"/>
          <p:nvPr/>
        </p:nvSpPr>
        <p:spPr>
          <a:xfrm>
            <a:off x="2940970" y="393040"/>
            <a:ext cx="63100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Georgia" panose="02040502050405020303" pitchFamily="18" charset="0"/>
              </a:rPr>
              <a:t>Diving boards ~ Cantilevered Beams</a:t>
            </a:r>
          </a:p>
        </p:txBody>
      </p:sp>
    </p:spTree>
    <p:extLst>
      <p:ext uri="{BB962C8B-B14F-4D97-AF65-F5344CB8AC3E}">
        <p14:creationId xmlns:p14="http://schemas.microsoft.com/office/powerpoint/2010/main" val="42069176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erson standing on a diving board&#10;&#10;Description automatically generated">
            <a:extLst>
              <a:ext uri="{FF2B5EF4-FFF2-40B4-BE49-F238E27FC236}">
                <a16:creationId xmlns:a16="http://schemas.microsoft.com/office/drawing/2014/main" id="{FFDEE6A1-5389-0068-DB6E-7AB06889B9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865" y="1249954"/>
            <a:ext cx="11218269" cy="498417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89622BB-E807-E6F7-AB2A-D21526F2826D}"/>
              </a:ext>
            </a:extLst>
          </p:cNvPr>
          <p:cNvSpPr txBox="1"/>
          <p:nvPr/>
        </p:nvSpPr>
        <p:spPr>
          <a:xfrm>
            <a:off x="2940970" y="393040"/>
            <a:ext cx="63100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Georgia" panose="02040502050405020303" pitchFamily="18" charset="0"/>
              </a:rPr>
              <a:t>Diving boards ~ Cantilevered Beams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F2AEA5F-F2AF-F7BA-4D77-AAB9F4C5AA86}"/>
              </a:ext>
            </a:extLst>
          </p:cNvPr>
          <p:cNvSpPr/>
          <p:nvPr/>
        </p:nvSpPr>
        <p:spPr>
          <a:xfrm>
            <a:off x="486865" y="3678540"/>
            <a:ext cx="6688732" cy="565393"/>
          </a:xfrm>
          <a:prstGeom prst="rect">
            <a:avLst/>
          </a:prstGeom>
          <a:solidFill>
            <a:srgbClr val="FF0000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69BC68CC-6096-3A57-E0F8-37F2F6FD5450}"/>
              </a:ext>
            </a:extLst>
          </p:cNvPr>
          <p:cNvSpPr/>
          <p:nvPr/>
        </p:nvSpPr>
        <p:spPr>
          <a:xfrm>
            <a:off x="502571" y="4222992"/>
            <a:ext cx="6512482" cy="1549594"/>
          </a:xfrm>
          <a:custGeom>
            <a:avLst/>
            <a:gdLst>
              <a:gd name="connsiteX0" fmla="*/ 0 w 6512482"/>
              <a:gd name="connsiteY0" fmla="*/ 0 h 1549594"/>
              <a:gd name="connsiteX1" fmla="*/ 6512482 w 6512482"/>
              <a:gd name="connsiteY1" fmla="*/ 1549594 h 1549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512482" h="1549594">
                <a:moveTo>
                  <a:pt x="0" y="0"/>
                </a:moveTo>
                <a:cubicBezTo>
                  <a:pt x="2559971" y="504316"/>
                  <a:pt x="5119942" y="1008632"/>
                  <a:pt x="6512482" y="1549594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3BD3654-3849-797F-6DAE-13CA2EFBCAE9}"/>
              </a:ext>
            </a:extLst>
          </p:cNvPr>
          <p:cNvCxnSpPr/>
          <p:nvPr/>
        </p:nvCxnSpPr>
        <p:spPr>
          <a:xfrm>
            <a:off x="7238418" y="4222992"/>
            <a:ext cx="0" cy="1549594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CD328F9-AFC8-CF9C-AC99-3B7A2408AC61}"/>
              </a:ext>
            </a:extLst>
          </p:cNvPr>
          <p:cNvSpPr txBox="1"/>
          <p:nvPr/>
        </p:nvSpPr>
        <p:spPr>
          <a:xfrm>
            <a:off x="7461784" y="4766956"/>
            <a:ext cx="3127108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Georgia" panose="02040502050405020303" pitchFamily="18" charset="0"/>
              </a:rPr>
              <a:t>Bending ~ Deflection</a:t>
            </a:r>
          </a:p>
        </p:txBody>
      </p:sp>
    </p:spTree>
    <p:extLst>
      <p:ext uri="{BB962C8B-B14F-4D97-AF65-F5344CB8AC3E}">
        <p14:creationId xmlns:p14="http://schemas.microsoft.com/office/powerpoint/2010/main" val="41908192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erson standing on a diving board&#10;&#10;Description automatically generated">
            <a:extLst>
              <a:ext uri="{FF2B5EF4-FFF2-40B4-BE49-F238E27FC236}">
                <a16:creationId xmlns:a16="http://schemas.microsoft.com/office/drawing/2014/main" id="{FFDEE6A1-5389-0068-DB6E-7AB06889B9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865" y="1249954"/>
            <a:ext cx="11218269" cy="498417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89622BB-E807-E6F7-AB2A-D21526F2826D}"/>
              </a:ext>
            </a:extLst>
          </p:cNvPr>
          <p:cNvSpPr txBox="1"/>
          <p:nvPr/>
        </p:nvSpPr>
        <p:spPr>
          <a:xfrm>
            <a:off x="2940970" y="393040"/>
            <a:ext cx="63100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Georgia" panose="02040502050405020303" pitchFamily="18" charset="0"/>
              </a:rPr>
              <a:t>Diving boards ~ Cantilevered Beams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F2AEA5F-F2AF-F7BA-4D77-AAB9F4C5AA86}"/>
              </a:ext>
            </a:extLst>
          </p:cNvPr>
          <p:cNvSpPr/>
          <p:nvPr/>
        </p:nvSpPr>
        <p:spPr>
          <a:xfrm>
            <a:off x="486865" y="3678540"/>
            <a:ext cx="6688732" cy="565393"/>
          </a:xfrm>
          <a:prstGeom prst="rect">
            <a:avLst/>
          </a:prstGeom>
          <a:solidFill>
            <a:srgbClr val="FF0000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69BC68CC-6096-3A57-E0F8-37F2F6FD5450}"/>
              </a:ext>
            </a:extLst>
          </p:cNvPr>
          <p:cNvSpPr/>
          <p:nvPr/>
        </p:nvSpPr>
        <p:spPr>
          <a:xfrm>
            <a:off x="502571" y="4222992"/>
            <a:ext cx="6512482" cy="1549594"/>
          </a:xfrm>
          <a:custGeom>
            <a:avLst/>
            <a:gdLst>
              <a:gd name="connsiteX0" fmla="*/ 0 w 6512482"/>
              <a:gd name="connsiteY0" fmla="*/ 0 h 1549594"/>
              <a:gd name="connsiteX1" fmla="*/ 6512482 w 6512482"/>
              <a:gd name="connsiteY1" fmla="*/ 1549594 h 1549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512482" h="1549594">
                <a:moveTo>
                  <a:pt x="0" y="0"/>
                </a:moveTo>
                <a:cubicBezTo>
                  <a:pt x="2559971" y="504316"/>
                  <a:pt x="5119942" y="1008632"/>
                  <a:pt x="6512482" y="1549594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3BD3654-3849-797F-6DAE-13CA2EFBCAE9}"/>
              </a:ext>
            </a:extLst>
          </p:cNvPr>
          <p:cNvCxnSpPr/>
          <p:nvPr/>
        </p:nvCxnSpPr>
        <p:spPr>
          <a:xfrm>
            <a:off x="7238418" y="4222992"/>
            <a:ext cx="0" cy="1549594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CD328F9-AFC8-CF9C-AC99-3B7A2408AC61}"/>
              </a:ext>
            </a:extLst>
          </p:cNvPr>
          <p:cNvSpPr txBox="1"/>
          <p:nvPr/>
        </p:nvSpPr>
        <p:spPr>
          <a:xfrm>
            <a:off x="7461784" y="4766956"/>
            <a:ext cx="3127108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Georgia" panose="02040502050405020303" pitchFamily="18" charset="0"/>
              </a:rPr>
              <a:t>Bending ~ Deflection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5BE5351F-DBA0-5E5A-C797-1543BC6C249A}"/>
                  </a:ext>
                </a:extLst>
              </p14:cNvPr>
              <p14:cNvContentPartPr/>
              <p14:nvPr/>
            </p14:nvContentPartPr>
            <p14:xfrm>
              <a:off x="2147950" y="4250998"/>
              <a:ext cx="79920" cy="32184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5BE5351F-DBA0-5E5A-C797-1543BC6C249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39310" y="4241998"/>
                <a:ext cx="97560" cy="33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34C6705-0C7E-1834-24CD-E87B4BA5D2BF}"/>
                  </a:ext>
                </a:extLst>
              </p:cNvPr>
              <p:cNvSpPr txBox="1"/>
              <p:nvPr/>
            </p:nvSpPr>
            <p:spPr>
              <a:xfrm>
                <a:off x="2368598" y="4119530"/>
                <a:ext cx="481630" cy="58477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34C6705-0C7E-1834-24CD-E87B4BA5D2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8598" y="4119530"/>
                <a:ext cx="481630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811551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85A91C-6AD1-1B96-4340-A007426EF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What makes something Stretchy and/or Bendy?</a:t>
            </a:r>
          </a:p>
        </p:txBody>
      </p:sp>
      <p:pic>
        <p:nvPicPr>
          <p:cNvPr id="5" name="Picture 4" descr="A diagram of a tube&#10;&#10;Description automatically generated">
            <a:extLst>
              <a:ext uri="{FF2B5EF4-FFF2-40B4-BE49-F238E27FC236}">
                <a16:creationId xmlns:a16="http://schemas.microsoft.com/office/drawing/2014/main" id="{F017FF97-D527-D2FA-C71A-1BAD344CA4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673" y="1563045"/>
            <a:ext cx="8096250" cy="46672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135CAB7-EED0-C8A6-83C4-76C5770F96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90667" y="2888608"/>
            <a:ext cx="3053852" cy="1595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133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8E41E0-AA37-C01A-47FC-4E6694FF0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eorgia" panose="02040502050405020303" pitchFamily="18" charset="0"/>
              </a:rPr>
              <a:t>Some background info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30BF50-2185-608E-8A70-F2F88F2F52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477000" cy="4351338"/>
          </a:xfrm>
        </p:spPr>
        <p:txBody>
          <a:bodyPr>
            <a:normAutofit/>
          </a:bodyPr>
          <a:lstStyle/>
          <a:p>
            <a:pPr algn="just"/>
            <a:r>
              <a:rPr lang="en-US" dirty="0">
                <a:latin typeface="Georgia" panose="02040502050405020303" pitchFamily="18" charset="0"/>
              </a:rPr>
              <a:t>By knowing how much weight is present on a certain material for every x position, you’re able to integrate it to get the shear force, and the moment (torque) about that position.</a:t>
            </a:r>
          </a:p>
          <a:p>
            <a:pPr algn="just"/>
            <a:r>
              <a:rPr lang="en-US" dirty="0">
                <a:latin typeface="Georgia" panose="02040502050405020303" pitchFamily="18" charset="0"/>
              </a:rPr>
              <a:t>“E” </a:t>
            </a:r>
            <a:r>
              <a:rPr lang="en-US" dirty="0">
                <a:latin typeface="Georgia" panose="02040502050405020303" pitchFamily="18" charset="0"/>
                <a:sym typeface="Wingdings" panose="05000000000000000000" pitchFamily="2" charset="2"/>
              </a:rPr>
              <a:t> Young’s Modulus, the ratio between the stress and the strain of a certain material. This is constant depending on the material standard type</a:t>
            </a:r>
            <a:endParaRPr lang="en-US" dirty="0">
              <a:latin typeface="Georgia" panose="02040502050405020303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A84F7E-57B0-104D-9D83-BA7B0E657D18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7524335" y="2584836"/>
            <a:ext cx="4283351" cy="2130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7014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8E41E0-AA37-C01A-47FC-4E6694FF00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687" y="1040986"/>
            <a:ext cx="10515600" cy="1325563"/>
          </a:xfrm>
        </p:spPr>
        <p:txBody>
          <a:bodyPr/>
          <a:lstStyle/>
          <a:p>
            <a:r>
              <a:rPr lang="en-US" dirty="0">
                <a:latin typeface="Georgia" panose="02040502050405020303" pitchFamily="18" charset="0"/>
              </a:rPr>
              <a:t>Some background info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30BF50-2185-608E-8A70-F2F88F2F52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8687" y="2584836"/>
            <a:ext cx="6477000" cy="2674813"/>
          </a:xfrm>
        </p:spPr>
        <p:txBody>
          <a:bodyPr>
            <a:normAutofit/>
          </a:bodyPr>
          <a:lstStyle/>
          <a:p>
            <a:pPr algn="just"/>
            <a:r>
              <a:rPr lang="en-US" dirty="0">
                <a:latin typeface="Georgia" panose="02040502050405020303" pitchFamily="18" charset="0"/>
              </a:rPr>
              <a:t>“I” </a:t>
            </a:r>
            <a:r>
              <a:rPr lang="en-US" dirty="0">
                <a:latin typeface="Georgia" panose="02040502050405020303" pitchFamily="18" charset="0"/>
                <a:sym typeface="Wingdings" panose="05000000000000000000" pitchFamily="2" charset="2"/>
              </a:rPr>
              <a:t> The Area Moment of Inertia, sometimes referred to as the second moment of inertia. It’s a property for any solid material that depends on its sectional area, and area distribution.</a:t>
            </a:r>
          </a:p>
          <a:p>
            <a:pPr algn="just"/>
            <a:r>
              <a:rPr lang="en-US" dirty="0">
                <a:latin typeface="Georgia" panose="02040502050405020303" pitchFamily="18" charset="0"/>
                <a:sym typeface="Wingdings" panose="05000000000000000000" pitchFamily="2" charset="2"/>
              </a:rPr>
              <a:t>More on I in the next slide</a:t>
            </a:r>
            <a:endParaRPr lang="en-US" dirty="0">
              <a:latin typeface="Georgia" panose="02040502050405020303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A84F7E-57B0-104D-9D83-BA7B0E657D18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7524335" y="2584836"/>
            <a:ext cx="4283351" cy="2130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9693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525" row="1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27C619AC-255C-4F7C-9E77-332DEBC85763}">
  <we:reference id="wa200004052" version="1.0.0.2" store="en-US" storeType="OMEX"/>
  <we:alternateReferences>
    <we:reference id="wa200004052" version="1.0.0.2" store="WA200004052" storeType="OMEX"/>
  </we:alternateReferences>
  <we:properties>
    <we:property name="holatex.main" value="{&quot;pictures&quot;:[{&quot;name&quot;:&quot;Latex&quot;,&quot;code&quot;:&quot;\\begin{document}\n\\begin{align}\n\\text{Weight Equation}\\longrightarrow W(x)  &amp;= EI\\nu''''(x) \\\\\n    \\text{Shear Equation}\\longrightarrow V(x) &amp;= EI\\nu'''(x)  \\\\\n    \\text{Moment Equation}\\longrightarrow M(x) &amp;= EI\\nu''(x) \\\\\n    \\text{Slope of Deflection}\\longrightarrow \\theta(x) &amp;= EI\\nu'(x) \\\\\n    \\text{Deflection Displacement}\\longrightarrow S(x) &amp;= EI\\nu(x)\n\\end{align}\n\\end{document}&quot;},{&quot;name&quot;:&quot;Latex&quot;,&quot;code&quot;:&quot;\\begin{document}\n\\begin{align*}\n\t\tW(x)  &amp;= EI\\nu''''(x) \\\\\n    V(x) &amp;= EI\\nu'''(x)  \\\\\n    M(x) &amp;= EI\\nu''(x)\n\\end{align*}\n\\end{document}&quot;},{&quot;name&quot;:&quot;Latex&quot;,&quot;code&quot;:&quot;\\begin{document}\n\\begin{align*}\n\\text{Stress, } \\sigma &amp;= \\frac{F}{A} \\, N/m^2 \\text{ (Pascals)} \\\\\n\\text{Strain, } \\varepsilon &amp;= \\frac{\\delta}{L_0} \\text{ (Unitless)} \\\\\n\\text{E} &amp;= \\frac{\\sigma}{\\varepsilon} \\text{ (Pascals)}\n\\end{align*}\n\\end{document}&quot;}]}"/>
  </we:properties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3176</TotalTime>
  <Words>524</Words>
  <Application>Microsoft Office PowerPoint</Application>
  <PresentationFormat>Widescreen</PresentationFormat>
  <Paragraphs>49</Paragraphs>
  <Slides>28</Slides>
  <Notes>1</Notes>
  <HiddenSlides>0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5" baseType="lpstr">
      <vt:lpstr>Aptos</vt:lpstr>
      <vt:lpstr>Aptos Display</vt:lpstr>
      <vt:lpstr>Arial</vt:lpstr>
      <vt:lpstr>Cambria Math</vt:lpstr>
      <vt:lpstr>Georgia</vt:lpstr>
      <vt:lpstr>LEMON MILK Bold</vt:lpstr>
      <vt:lpstr>Office Theme</vt:lpstr>
      <vt:lpstr>PowerPoint Presentation</vt:lpstr>
      <vt:lpstr>Goals and Motivation:</vt:lpstr>
      <vt:lpstr>What’s a beam?</vt:lpstr>
      <vt:lpstr>PowerPoint Presentation</vt:lpstr>
      <vt:lpstr>PowerPoint Presentation</vt:lpstr>
      <vt:lpstr>PowerPoint Presentation</vt:lpstr>
      <vt:lpstr>What makes something Stretchy and/or Bendy?</vt:lpstr>
      <vt:lpstr>Some background info</vt:lpstr>
      <vt:lpstr>Some background info</vt:lpstr>
      <vt:lpstr>PowerPoint Presentation</vt:lpstr>
      <vt:lpstr>Some background info</vt:lpstr>
      <vt:lpstr>Some Assumptions and Standardizations for this project: (This project is only based on diving boards)</vt:lpstr>
      <vt:lpstr>Some Assumptions and Standardizations for this project: (We’ve got 4 types of beams!)</vt:lpstr>
      <vt:lpstr>Some Assumptions and Standardizations for this project: (We’ve got 2 types of loads)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Finite element analysis isn’t typically made with python, but it’s always fun to try!  Thanks for listening 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Youssef El Gharably</dc:creator>
  <cp:lastModifiedBy>Youssef El Gharably</cp:lastModifiedBy>
  <cp:revision>6</cp:revision>
  <dcterms:created xsi:type="dcterms:W3CDTF">2024-04-20T22:02:49Z</dcterms:created>
  <dcterms:modified xsi:type="dcterms:W3CDTF">2024-04-23T03:31:47Z</dcterms:modified>
</cp:coreProperties>
</file>